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8" r:id="rId18"/>
    <p:sldId id="284" r:id="rId19"/>
    <p:sldId id="285" r:id="rId20"/>
    <p:sldId id="269" r:id="rId21"/>
    <p:sldId id="270" r:id="rId22"/>
    <p:sldId id="272" r:id="rId23"/>
    <p:sldId id="273" r:id="rId24"/>
    <p:sldId id="274" r:id="rId25"/>
    <p:sldId id="271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9/17/15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9/17/15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9/17/15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package" Target="../embeddings/Microsoft_Word_Document7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package" Target="../embeddings/Microsoft_Word_Document8.docx"/><Relationship Id="rId5" Type="http://schemas.openxmlformats.org/officeDocument/2006/relationships/image" Target="../media/image11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package" Target="../embeddings/Microsoft_Word_Document9.docx"/><Relationship Id="rId5" Type="http://schemas.openxmlformats.org/officeDocument/2006/relationships/image" Target="../media/image12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package" Target="../embeddings/Microsoft_Word_Document10.docx"/><Relationship Id="rId5" Type="http://schemas.openxmlformats.org/officeDocument/2006/relationships/image" Target="../media/image13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package" Target="../embeddings/Microsoft_Word_Document11.docx"/><Relationship Id="rId5" Type="http://schemas.openxmlformats.org/officeDocument/2006/relationships/image" Target="../media/image14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package" Target="../embeddings/Microsoft_Word_Document12.docx"/><Relationship Id="rId5" Type="http://schemas.openxmlformats.org/officeDocument/2006/relationships/image" Target="../media/image15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BONO@ASM.AC.MA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bono@asm.ac.m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93541"/>
            <a:ext cx="7543800" cy="1524000"/>
          </a:xfrm>
        </p:spPr>
        <p:txBody>
          <a:bodyPr/>
          <a:lstStyle/>
          <a:p>
            <a:r>
              <a:rPr lang="en-US" sz="5800" dirty="0" smtClean="0"/>
              <a:t>Welcome to Your Child’s </a:t>
            </a:r>
            <a:br>
              <a:rPr lang="en-US" sz="5800" dirty="0" smtClean="0"/>
            </a:br>
            <a:r>
              <a:rPr lang="en-US" sz="5800" dirty="0" smtClean="0"/>
              <a:t>Middle School </a:t>
            </a:r>
            <a:br>
              <a:rPr lang="en-US" sz="5800" dirty="0" smtClean="0"/>
            </a:br>
            <a:r>
              <a:rPr lang="en-US" sz="5800" dirty="0" smtClean="0"/>
              <a:t>English Class</a:t>
            </a:r>
            <a:endParaRPr lang="en-US" sz="5800" dirty="0"/>
          </a:p>
        </p:txBody>
      </p:sp>
      <p:pic>
        <p:nvPicPr>
          <p:cNvPr id="4" name="Picture 3" descr="ASM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0" y="285748"/>
            <a:ext cx="2561167" cy="253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4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7 – COURSE OVERVIEW (UNIT 2)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033514"/>
              </p:ext>
            </p:extLst>
          </p:nvPr>
        </p:nvGraphicFramePr>
        <p:xfrm>
          <a:off x="-25683" y="1357280"/>
          <a:ext cx="9097339" cy="264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Document" r:id="rId4" imgW="6083300" imgH="1143000" progId="Word.Document.12">
                  <p:embed/>
                </p:oleObj>
              </mc:Choice>
              <mc:Fallback>
                <p:oleObj name="Document" r:id="rId4" imgW="6083300" imgH="1143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5683" y="1357280"/>
                        <a:ext cx="9097339" cy="2643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05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6 – COURSE OVERVIEW (UNIT 3)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951677"/>
              </p:ext>
            </p:extLst>
          </p:nvPr>
        </p:nvGraphicFramePr>
        <p:xfrm>
          <a:off x="-11635" y="1394636"/>
          <a:ext cx="9038903" cy="2764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Document" r:id="rId4" imgW="6083300" imgH="1460500" progId="Word.Document.12">
                  <p:embed/>
                </p:oleObj>
              </mc:Choice>
              <mc:Fallback>
                <p:oleObj name="Document" r:id="rId4" imgW="6083300" imgH="146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1635" y="1394636"/>
                        <a:ext cx="9038903" cy="2764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05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7 – COURSE OVERVIEW (UNIT 4)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597467"/>
              </p:ext>
            </p:extLst>
          </p:nvPr>
        </p:nvGraphicFramePr>
        <p:xfrm>
          <a:off x="-25625" y="1419541"/>
          <a:ext cx="9181259" cy="2739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Document" r:id="rId4" imgW="6083300" imgH="1460500" progId="Word.Document.12">
                  <p:embed/>
                </p:oleObj>
              </mc:Choice>
              <mc:Fallback>
                <p:oleObj name="Document" r:id="rId4" imgW="6083300" imgH="146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5625" y="1419541"/>
                        <a:ext cx="9181259" cy="2739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05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8 – COURSE OVERVIEW (UNIT 1)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411263"/>
              </p:ext>
            </p:extLst>
          </p:nvPr>
        </p:nvGraphicFramePr>
        <p:xfrm>
          <a:off x="-11635" y="1369733"/>
          <a:ext cx="9181259" cy="2789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Document" r:id="rId4" imgW="6083300" imgH="1460500" progId="Word.Document.12">
                  <p:embed/>
                </p:oleObj>
              </mc:Choice>
              <mc:Fallback>
                <p:oleObj name="Document" r:id="rId4" imgW="6083300" imgH="146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1635" y="1369733"/>
                        <a:ext cx="9181259" cy="2789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05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8 – COURSE OVERVIEW (UNIT 2)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578949"/>
              </p:ext>
            </p:extLst>
          </p:nvPr>
        </p:nvGraphicFramePr>
        <p:xfrm>
          <a:off x="-6501" y="1120690"/>
          <a:ext cx="9181344" cy="3254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Document" r:id="rId4" imgW="6083300" imgH="1892300" progId="Word.Document.12">
                  <p:embed/>
                </p:oleObj>
              </mc:Choice>
              <mc:Fallback>
                <p:oleObj name="Document" r:id="rId4" imgW="6083300" imgH="18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501" y="1120690"/>
                        <a:ext cx="9181344" cy="3254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05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6 – COURSE OVERVIEW (UNIT 3)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318565"/>
              </p:ext>
            </p:extLst>
          </p:nvPr>
        </p:nvGraphicFramePr>
        <p:xfrm>
          <a:off x="-1220" y="1070883"/>
          <a:ext cx="9164718" cy="316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Document" r:id="rId4" imgW="6083300" imgH="1612900" progId="Word.Document.12">
                  <p:embed/>
                </p:oleObj>
              </mc:Choice>
              <mc:Fallback>
                <p:oleObj name="Document" r:id="rId4" imgW="6083300" imgH="161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220" y="1070883"/>
                        <a:ext cx="9164718" cy="3164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05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8 – COURSE OVERVIEW (UNIT 4)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862645"/>
              </p:ext>
            </p:extLst>
          </p:nvPr>
        </p:nvGraphicFramePr>
        <p:xfrm>
          <a:off x="-23421" y="1830460"/>
          <a:ext cx="9155327" cy="194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Document" r:id="rId4" imgW="6083300" imgH="698500" progId="Word.Document.12">
                  <p:embed/>
                </p:oleObj>
              </mc:Choice>
              <mc:Fallback>
                <p:oleObj name="Document" r:id="rId4" imgW="6083300" imgH="69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3421" y="1830460"/>
                        <a:ext cx="9155327" cy="1947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05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6 – WRITING AND PORTFOLIOS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Extended writing this year will include both </a:t>
            </a:r>
            <a:r>
              <a:rPr lang="en-US" dirty="0"/>
              <a:t>timed </a:t>
            </a:r>
            <a:r>
              <a:rPr lang="en-US" dirty="0" smtClean="0"/>
              <a:t>and </a:t>
            </a:r>
            <a:r>
              <a:rPr lang="en-US" dirty="0"/>
              <a:t>process </a:t>
            </a:r>
            <a:r>
              <a:rPr lang="en-US" dirty="0" smtClean="0"/>
              <a:t>writing with at least:</a:t>
            </a:r>
          </a:p>
          <a:p>
            <a:r>
              <a:rPr lang="en-US" dirty="0" smtClean="0"/>
              <a:t>2 </a:t>
            </a:r>
            <a:r>
              <a:rPr lang="en-US" dirty="0"/>
              <a:t>narrative pieces</a:t>
            </a:r>
            <a:r>
              <a:rPr lang="en-US" dirty="0" smtClean="0"/>
              <a:t>,</a:t>
            </a:r>
          </a:p>
          <a:p>
            <a:r>
              <a:rPr lang="en-US" dirty="0" smtClean="0"/>
              <a:t>2</a:t>
            </a:r>
            <a:r>
              <a:rPr lang="en-US" dirty="0"/>
              <a:t>-3 persuasive essays,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-4 responses to literature,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a </a:t>
            </a:r>
            <a:r>
              <a:rPr lang="en-US" dirty="0"/>
              <a:t>final exam.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Portfolio assignment – a major </a:t>
            </a:r>
            <a:r>
              <a:rPr lang="en-US" dirty="0"/>
              <a:t>grade assignment at the end of the year. </a:t>
            </a:r>
          </a:p>
        </p:txBody>
      </p:sp>
    </p:spTree>
    <p:extLst>
      <p:ext uri="{BB962C8B-B14F-4D97-AF65-F5344CB8AC3E}">
        <p14:creationId xmlns:p14="http://schemas.microsoft.com/office/powerpoint/2010/main" val="343111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</a:t>
            </a:r>
            <a:r>
              <a:rPr lang="en-US" dirty="0" smtClean="0"/>
              <a:t>7 </a:t>
            </a:r>
            <a:r>
              <a:rPr lang="en-US" dirty="0" smtClean="0"/>
              <a:t>– WRITING AND PORTFOLIOS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Extended writing this year will include both </a:t>
            </a:r>
            <a:r>
              <a:rPr lang="en-US" dirty="0"/>
              <a:t>timed </a:t>
            </a:r>
            <a:r>
              <a:rPr lang="en-US" dirty="0" smtClean="0"/>
              <a:t>and </a:t>
            </a:r>
            <a:r>
              <a:rPr lang="en-US" dirty="0"/>
              <a:t>process </a:t>
            </a:r>
            <a:r>
              <a:rPr lang="en-US" dirty="0" smtClean="0"/>
              <a:t>writing with at least:</a:t>
            </a:r>
          </a:p>
          <a:p>
            <a:r>
              <a:rPr lang="en-US" dirty="0"/>
              <a:t>2-3 persuasive essays,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-3 summaries of reading,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-4 responses to </a:t>
            </a:r>
            <a:r>
              <a:rPr lang="en-US" dirty="0" smtClean="0"/>
              <a:t>literature,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a final exam.  </a:t>
            </a:r>
          </a:p>
          <a:p>
            <a:pPr marL="0" indent="0">
              <a:buNone/>
            </a:pPr>
            <a:r>
              <a:rPr lang="en-US" dirty="0" smtClean="0"/>
              <a:t>Portfolio assignment – a major grade assignment at the end of the year.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1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</a:t>
            </a:r>
            <a:r>
              <a:rPr lang="en-US" dirty="0" smtClean="0"/>
              <a:t>8 </a:t>
            </a:r>
            <a:r>
              <a:rPr lang="en-US" dirty="0" smtClean="0"/>
              <a:t>– WRITING AND PORTFOLIOS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Extended writing this year will include both </a:t>
            </a:r>
            <a:r>
              <a:rPr lang="en-US" dirty="0"/>
              <a:t>timed </a:t>
            </a:r>
            <a:r>
              <a:rPr lang="en-US" dirty="0" smtClean="0"/>
              <a:t>and </a:t>
            </a:r>
            <a:r>
              <a:rPr lang="en-US" dirty="0"/>
              <a:t>process </a:t>
            </a:r>
            <a:r>
              <a:rPr lang="en-US" dirty="0" smtClean="0"/>
              <a:t>writing with at least:</a:t>
            </a:r>
          </a:p>
          <a:p>
            <a:r>
              <a:rPr lang="en-US" dirty="0"/>
              <a:t>2 </a:t>
            </a:r>
            <a:r>
              <a:rPr lang="en-US" dirty="0" smtClean="0"/>
              <a:t>narrative pieces, </a:t>
            </a:r>
          </a:p>
          <a:p>
            <a:r>
              <a:rPr lang="en-US" dirty="0" smtClean="0"/>
              <a:t>2</a:t>
            </a:r>
            <a:r>
              <a:rPr lang="en-US" dirty="0"/>
              <a:t>-3 persuasive essays</a:t>
            </a:r>
            <a:r>
              <a:rPr lang="en-US" dirty="0" smtClean="0"/>
              <a:t>,</a:t>
            </a:r>
          </a:p>
          <a:p>
            <a:r>
              <a:rPr lang="en-US" dirty="0" smtClean="0"/>
              <a:t>3</a:t>
            </a:r>
            <a:r>
              <a:rPr lang="en-US" dirty="0"/>
              <a:t>-5 responses to literature, </a:t>
            </a:r>
            <a:r>
              <a:rPr lang="en-US" dirty="0" smtClean="0"/>
              <a:t>and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final exam.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Portfolio assignment – a major </a:t>
            </a:r>
            <a:r>
              <a:rPr lang="en-US" dirty="0"/>
              <a:t>grade assignment at the end of the year. </a:t>
            </a:r>
          </a:p>
        </p:txBody>
      </p:sp>
    </p:spTree>
    <p:extLst>
      <p:ext uri="{BB962C8B-B14F-4D97-AF65-F5344CB8AC3E}">
        <p14:creationId xmlns:p14="http://schemas.microsoft.com/office/powerpoint/2010/main" val="352951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06" y="-457776"/>
            <a:ext cx="6781800" cy="1600200"/>
          </a:xfrm>
        </p:spPr>
        <p:txBody>
          <a:bodyPr/>
          <a:lstStyle/>
          <a:p>
            <a:r>
              <a:rPr lang="en-US" dirty="0" smtClean="0"/>
              <a:t>About Mr. Bono:  </a:t>
            </a:r>
            <a:endParaRPr lang="en-US" dirty="0"/>
          </a:p>
        </p:txBody>
      </p:sp>
      <p:pic>
        <p:nvPicPr>
          <p:cNvPr id="5" name="Picture 4" descr="2015-07-14 07.38.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20" y="4416558"/>
            <a:ext cx="2951016" cy="221326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2635" y="1035258"/>
            <a:ext cx="7543800" cy="4832180"/>
          </a:xfrm>
        </p:spPr>
        <p:txBody>
          <a:bodyPr anchor="t" anchorCtr="0">
            <a:noAutofit/>
          </a:bodyPr>
          <a:lstStyle/>
          <a:p>
            <a:r>
              <a:rPr lang="en-US" dirty="0" smtClean="0"/>
              <a:t>I have worked as a teacher, teacher leader, assistant principal, and head of school in the United States and Costa Rica for more than 13 years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peak English and Spanish (will be studying French);</a:t>
            </a:r>
          </a:p>
          <a:p>
            <a:r>
              <a:rPr lang="en-US" dirty="0"/>
              <a:t>h</a:t>
            </a:r>
            <a:r>
              <a:rPr lang="en-US" dirty="0" smtClean="0"/>
              <a:t>old a bachelor’s degree in English literature and a master’s degree in Educational Leadership;</a:t>
            </a:r>
          </a:p>
          <a:p>
            <a:r>
              <a:rPr lang="en-US" dirty="0"/>
              <a:t>h</a:t>
            </a:r>
            <a:r>
              <a:rPr lang="en-US" dirty="0" smtClean="0"/>
              <a:t>ave experience in English language development; and</a:t>
            </a:r>
            <a:endParaRPr lang="en-US" dirty="0"/>
          </a:p>
          <a:p>
            <a:r>
              <a:rPr lang="en-US" dirty="0" smtClean="0"/>
              <a:t>am the assistant middle school boys’ soccer coach at ASM.</a:t>
            </a:r>
          </a:p>
        </p:txBody>
      </p:sp>
    </p:spTree>
    <p:extLst>
      <p:ext uri="{BB962C8B-B14F-4D97-AF65-F5344CB8AC3E}">
        <p14:creationId xmlns:p14="http://schemas.microsoft.com/office/powerpoint/2010/main" val="160974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Major Assignments and Tests	= 	40%</a:t>
            </a:r>
          </a:p>
          <a:p>
            <a:r>
              <a:rPr lang="en-US" sz="3200" dirty="0"/>
              <a:t>Minor Assignments and </a:t>
            </a:r>
            <a:r>
              <a:rPr lang="en-US" sz="3200" dirty="0" smtClean="0"/>
              <a:t>Quizzes= </a:t>
            </a:r>
            <a:r>
              <a:rPr lang="en-US" sz="3200" dirty="0"/>
              <a:t>	30</a:t>
            </a:r>
            <a:r>
              <a:rPr lang="en-US" sz="3200" dirty="0" smtClean="0"/>
              <a:t>%</a:t>
            </a:r>
          </a:p>
          <a:p>
            <a:pPr marL="320040" lvl="1" indent="0">
              <a:buNone/>
            </a:pPr>
            <a:r>
              <a:rPr lang="en-US" sz="2800" dirty="0" smtClean="0"/>
              <a:t>(Includes larger homework)</a:t>
            </a:r>
            <a:endParaRPr lang="en-US" sz="2800" dirty="0"/>
          </a:p>
          <a:p>
            <a:r>
              <a:rPr lang="en-US" sz="3200" dirty="0"/>
              <a:t>Classwork 				= 	25</a:t>
            </a:r>
            <a:r>
              <a:rPr lang="en-US" sz="3200" dirty="0" smtClean="0"/>
              <a:t>%</a:t>
            </a:r>
          </a:p>
          <a:p>
            <a:pPr marL="320040" lvl="1" indent="0">
              <a:buNone/>
            </a:pPr>
            <a:r>
              <a:rPr lang="en-US" sz="2800" dirty="0" smtClean="0"/>
              <a:t>(Includes smaller homework)</a:t>
            </a:r>
            <a:endParaRPr lang="en-US" sz="2800" dirty="0"/>
          </a:p>
          <a:p>
            <a:r>
              <a:rPr lang="en-US" sz="3200" dirty="0"/>
              <a:t>Bonus Points			</a:t>
            </a:r>
            <a:r>
              <a:rPr lang="en-US" sz="3200" dirty="0" smtClean="0"/>
              <a:t>	=</a:t>
            </a:r>
            <a:r>
              <a:rPr lang="en-US" sz="3200" dirty="0"/>
              <a:t>	5</a:t>
            </a:r>
            <a:r>
              <a:rPr lang="en-US" sz="3200" dirty="0" smtClean="0"/>
              <a:t>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012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</a:t>
            </a:r>
            <a:r>
              <a:rPr lang="en-US" dirty="0" smtClean="0"/>
              <a:t>ASSIGNMENTS, TARDIES, AND ABSENCES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47294"/>
            <a:ext cx="75438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EXCUSED ABSENCE – 2 days to make up assignment</a:t>
            </a:r>
          </a:p>
          <a:p>
            <a:r>
              <a:rPr lang="en-US" sz="3200" dirty="0" smtClean="0"/>
              <a:t>MISSED WORK – 50% the next day, 0 after that (but still need to make it up at lunch or snack)</a:t>
            </a:r>
          </a:p>
          <a:p>
            <a:r>
              <a:rPr lang="en-US" sz="3200" dirty="0" smtClean="0"/>
              <a:t>TARDY – minus 1 pt. under five minutes</a:t>
            </a:r>
          </a:p>
          <a:p>
            <a:r>
              <a:rPr lang="en-US" sz="3200" dirty="0" smtClean="0"/>
              <a:t>10+ ABSENCES - grade </a:t>
            </a:r>
            <a:r>
              <a:rPr lang="en-US" sz="3200" dirty="0"/>
              <a:t>for the term reduced by 1% per absence. </a:t>
            </a:r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0636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 </a:t>
            </a:r>
            <a:br>
              <a:rPr lang="en-US" dirty="0" smtClean="0"/>
            </a:br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You should expect to see your child doing:</a:t>
            </a:r>
          </a:p>
          <a:p>
            <a:pPr lvl="1"/>
            <a:r>
              <a:rPr lang="en-US" sz="2800" dirty="0" smtClean="0"/>
              <a:t>roughly 60 to 90 minutes of homework per day (all classes)</a:t>
            </a:r>
          </a:p>
          <a:p>
            <a:pPr lvl="1"/>
            <a:r>
              <a:rPr lang="en-US" sz="2800" dirty="0" smtClean="0"/>
              <a:t>Regular reading and writing at home</a:t>
            </a:r>
          </a:p>
          <a:p>
            <a:pPr lvl="1"/>
            <a:r>
              <a:rPr lang="en-US" sz="2800" dirty="0" smtClean="0"/>
              <a:t>Homework that reinforces skills / knowledge already taught in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3356814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Routines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98084"/>
            <a:ext cx="7543800" cy="49808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Variety of instructional methods:</a:t>
            </a:r>
          </a:p>
          <a:p>
            <a:pPr lvl="1"/>
            <a:r>
              <a:rPr lang="en-US" sz="2400" dirty="0"/>
              <a:t>Daily writing warm-</a:t>
            </a:r>
            <a:r>
              <a:rPr lang="en-US" sz="2400" dirty="0" smtClean="0"/>
              <a:t>up</a:t>
            </a:r>
          </a:p>
          <a:p>
            <a:pPr lvl="1"/>
            <a:r>
              <a:rPr lang="en-US" sz="2400" dirty="0" smtClean="0"/>
              <a:t>Friday independent reading (SSR)</a:t>
            </a:r>
          </a:p>
          <a:p>
            <a:pPr lvl="1"/>
            <a:r>
              <a:rPr lang="en-US" sz="2400" dirty="0" smtClean="0"/>
              <a:t>Comprehensible input</a:t>
            </a:r>
          </a:p>
          <a:p>
            <a:pPr lvl="1"/>
            <a:r>
              <a:rPr lang="en-US" sz="2400" dirty="0" smtClean="0"/>
              <a:t>Differentiation</a:t>
            </a:r>
          </a:p>
          <a:p>
            <a:pPr lvl="1"/>
            <a:r>
              <a:rPr lang="en-US" sz="2400" dirty="0" smtClean="0"/>
              <a:t>Direct instruction, guided practice and independent practice</a:t>
            </a:r>
          </a:p>
          <a:p>
            <a:pPr lvl="1"/>
            <a:r>
              <a:rPr lang="en-US" sz="2400" dirty="0" smtClean="0"/>
              <a:t>Collaboration (structured and with individual accountability)</a:t>
            </a:r>
          </a:p>
          <a:p>
            <a:pPr lvl="1"/>
            <a:r>
              <a:rPr lang="en-US" sz="2400" dirty="0" smtClean="0"/>
              <a:t>Project-based learning</a:t>
            </a:r>
          </a:p>
          <a:p>
            <a:pPr lvl="1"/>
            <a:r>
              <a:rPr lang="en-US" sz="2400" dirty="0" smtClean="0"/>
              <a:t>Metacognition and study/organizational skills</a:t>
            </a:r>
          </a:p>
          <a:p>
            <a:pPr lvl="1"/>
            <a:r>
              <a:rPr lang="en-US" sz="2400" dirty="0" smtClean="0"/>
              <a:t>Multiple modalities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33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83884"/>
            <a:ext cx="7543800" cy="38862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Written work (checked for completion, content)</a:t>
            </a:r>
          </a:p>
          <a:p>
            <a:r>
              <a:rPr lang="en-US" sz="3600" dirty="0" smtClean="0"/>
              <a:t>Spoken participation and responses to teacher questioning</a:t>
            </a:r>
          </a:p>
          <a:p>
            <a:r>
              <a:rPr lang="en-US" sz="3600" dirty="0" smtClean="0"/>
              <a:t>Teacher observation of student independent and group work</a:t>
            </a:r>
          </a:p>
          <a:p>
            <a:r>
              <a:rPr lang="en-US" sz="3600" dirty="0" smtClean="0"/>
              <a:t>Student self-assessment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29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CHECKING YOUR CHILD’S WORK AND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ENGRADE</a:t>
            </a:r>
          </a:p>
          <a:p>
            <a:r>
              <a:rPr lang="en-US" sz="3600" dirty="0" smtClean="0"/>
              <a:t>CLASS WEB SITE:</a:t>
            </a:r>
          </a:p>
          <a:p>
            <a:pPr lvl="1"/>
            <a:r>
              <a:rPr lang="en-US" sz="3200" dirty="0" smtClean="0"/>
              <a:t>ASMMSENGLISH.WEEBLY.COM</a:t>
            </a:r>
          </a:p>
          <a:p>
            <a:r>
              <a:rPr lang="en-US" sz="3600" dirty="0" smtClean="0">
                <a:hlinkClick r:id="rId2"/>
              </a:rPr>
              <a:t>JBONO@ASM.AC.MA</a:t>
            </a:r>
            <a:endParaRPr lang="en-US" sz="3600" dirty="0"/>
          </a:p>
          <a:p>
            <a:r>
              <a:rPr lang="en-US" sz="3600" dirty="0" smtClean="0"/>
              <a:t>MEETINGS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55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12800"/>
            <a:ext cx="7543800" cy="3886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I believe c</a:t>
            </a:r>
            <a:r>
              <a:rPr lang="en-US" sz="3200" dirty="0" smtClean="0"/>
              <a:t>ommunication </a:t>
            </a:r>
            <a:r>
              <a:rPr lang="en-US" sz="3200" dirty="0" smtClean="0"/>
              <a:t>is </a:t>
            </a:r>
            <a:r>
              <a:rPr lang="en-US" sz="3200" dirty="0" smtClean="0"/>
              <a:t>key</a:t>
            </a:r>
            <a:r>
              <a:rPr lang="en-US" sz="3200" dirty="0" smtClean="0"/>
              <a:t>. 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Please email </a:t>
            </a:r>
            <a:r>
              <a:rPr lang="en-US" sz="3200" dirty="0" smtClean="0">
                <a:hlinkClick r:id="rId2"/>
              </a:rPr>
              <a:t>jbono@asm.ac.ma</a:t>
            </a:r>
            <a:r>
              <a:rPr lang="en-US" sz="3200" dirty="0" smtClean="0"/>
              <a:t> if you have any questions or concerns.  I will do my very best to respond within 24 hours. 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I will schedule a meeting and arrange for a translator as needed.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0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730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All </a:t>
            </a:r>
            <a:r>
              <a:rPr lang="en-US" dirty="0"/>
              <a:t>students are expected to be </a:t>
            </a:r>
            <a:r>
              <a:rPr lang="en-US" u="sng" dirty="0"/>
              <a:t>heroes</a:t>
            </a:r>
            <a:r>
              <a:rPr lang="en-US" dirty="0"/>
              <a:t> in the classroom.</a:t>
            </a:r>
          </a:p>
          <a:p>
            <a:pPr marL="0" lvl="0" indent="0">
              <a:buNone/>
            </a:pPr>
            <a:r>
              <a:rPr lang="en-US" sz="4400" b="1" u="sng" dirty="0" smtClean="0"/>
              <a:t>H</a:t>
            </a:r>
            <a:r>
              <a:rPr lang="en-US" sz="3600" dirty="0" smtClean="0"/>
              <a:t>onesty</a:t>
            </a:r>
          </a:p>
          <a:p>
            <a:pPr marL="0" lvl="0" indent="0">
              <a:buNone/>
            </a:pPr>
            <a:r>
              <a:rPr lang="en-US" sz="4400" b="1" u="sng" dirty="0" smtClean="0"/>
              <a:t>E</a:t>
            </a:r>
            <a:r>
              <a:rPr lang="en-US" sz="3600" dirty="0" smtClean="0"/>
              <a:t>ffort</a:t>
            </a:r>
          </a:p>
          <a:p>
            <a:pPr marL="0" lvl="0" indent="0">
              <a:buNone/>
            </a:pPr>
            <a:r>
              <a:rPr lang="en-US" sz="4400" b="1" u="sng" dirty="0" smtClean="0"/>
              <a:t>R</a:t>
            </a:r>
            <a:r>
              <a:rPr lang="en-US" sz="3600" dirty="0" smtClean="0"/>
              <a:t>espect</a:t>
            </a:r>
          </a:p>
          <a:p>
            <a:pPr marL="0" lvl="0" indent="0">
              <a:buNone/>
            </a:pPr>
            <a:r>
              <a:rPr lang="en-US" sz="4400" b="1" u="sng" dirty="0" smtClean="0"/>
              <a:t>O</a:t>
            </a:r>
            <a:r>
              <a:rPr lang="en-US" sz="3600" dirty="0" smtClean="0"/>
              <a:t>rganization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9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MATERIALS NEEDED</a:t>
            </a:r>
            <a:br>
              <a:rPr lang="en-US" dirty="0"/>
            </a:br>
            <a:r>
              <a:rPr lang="en-US" dirty="0" smtClean="0"/>
              <a:t>DAILY – THANK YOU!!!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Bound </a:t>
            </a:r>
            <a:r>
              <a:rPr lang="en-US" dirty="0"/>
              <a:t>notebook filled with lined paper (tall, at least 100 pages)</a:t>
            </a:r>
          </a:p>
          <a:p>
            <a:pPr lvl="0"/>
            <a:r>
              <a:rPr lang="en-US" dirty="0"/>
              <a:t>Two-ring binder for keeping handouts and loose sheets (not just a folder with pockets)</a:t>
            </a:r>
          </a:p>
          <a:p>
            <a:pPr lvl="0"/>
            <a:r>
              <a:rPr lang="en-US" dirty="0"/>
              <a:t>Blue or black ink pens (multiple, in case one runs out)</a:t>
            </a:r>
          </a:p>
          <a:p>
            <a:pPr lvl="0"/>
            <a:r>
              <a:rPr lang="en-US" dirty="0"/>
              <a:t>Pencils and sharpener</a:t>
            </a:r>
          </a:p>
          <a:p>
            <a:pPr lvl="0"/>
            <a:r>
              <a:rPr lang="en-US" dirty="0"/>
              <a:t>Colored pencils (6-12)</a:t>
            </a:r>
          </a:p>
          <a:p>
            <a:pPr lvl="0"/>
            <a:r>
              <a:rPr lang="en-US" dirty="0"/>
              <a:t>Post-It sticky notes for annotating texts</a:t>
            </a:r>
          </a:p>
          <a:p>
            <a:pPr lvl="0"/>
            <a:r>
              <a:rPr lang="en-US" dirty="0"/>
              <a:t>A portfolio envelope (a “Friday” folder)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7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6 – COURSE OVERVIEW (UNIT 1)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05652"/>
              </p:ext>
            </p:extLst>
          </p:nvPr>
        </p:nvGraphicFramePr>
        <p:xfrm>
          <a:off x="608945" y="1070650"/>
          <a:ext cx="8010341" cy="3150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4" imgW="6083300" imgH="1778000" progId="Word.Document.12">
                  <p:embed/>
                </p:oleObj>
              </mc:Choice>
              <mc:Fallback>
                <p:oleObj name="Document" r:id="rId4" imgW="6083300" imgH="177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945" y="1070650"/>
                        <a:ext cx="8010341" cy="3150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04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6 – COURSE OVERVIEW (UNIT 2)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698337"/>
              </p:ext>
            </p:extLst>
          </p:nvPr>
        </p:nvGraphicFramePr>
        <p:xfrm>
          <a:off x="-2623" y="990599"/>
          <a:ext cx="9197222" cy="290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4" imgW="6083300" imgH="1295400" progId="Word.Document.12">
                  <p:embed/>
                </p:oleObj>
              </mc:Choice>
              <mc:Fallback>
                <p:oleObj name="Document" r:id="rId4" imgW="6083300" imgH="129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623" y="990599"/>
                        <a:ext cx="9197222" cy="290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403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6 – COURSE OVERVIEW (UNIT 3)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464267"/>
              </p:ext>
            </p:extLst>
          </p:nvPr>
        </p:nvGraphicFramePr>
        <p:xfrm>
          <a:off x="106863" y="1158046"/>
          <a:ext cx="9031066" cy="284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" r:id="rId4" imgW="6083300" imgH="1143000" progId="Word.Document.12">
                  <p:embed/>
                </p:oleObj>
              </mc:Choice>
              <mc:Fallback>
                <p:oleObj name="Document" r:id="rId4" imgW="6083300" imgH="1143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863" y="1158046"/>
                        <a:ext cx="9031066" cy="2842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403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6 – COURSE OVERVIEW (UNIT 4)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599701"/>
              </p:ext>
            </p:extLst>
          </p:nvPr>
        </p:nvGraphicFramePr>
        <p:xfrm>
          <a:off x="-25683" y="1220307"/>
          <a:ext cx="9163611" cy="2780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4" imgW="6083300" imgH="1143000" progId="Word.Document.12">
                  <p:embed/>
                </p:oleObj>
              </mc:Choice>
              <mc:Fallback>
                <p:oleObj name="Document" r:id="rId4" imgW="6083300" imgH="1143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5683" y="1220307"/>
                        <a:ext cx="9163611" cy="2780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403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7 – COURSE OVERVIEW (UNIT 1)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510054"/>
              </p:ext>
            </p:extLst>
          </p:nvPr>
        </p:nvGraphicFramePr>
        <p:xfrm>
          <a:off x="-24475" y="1344828"/>
          <a:ext cx="9143740" cy="2738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4" imgW="6083300" imgH="1308100" progId="Word.Document.12">
                  <p:embed/>
                </p:oleObj>
              </mc:Choice>
              <mc:Fallback>
                <p:oleObj name="Document" r:id="rId4" imgW="6083300" imgH="1308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4475" y="1344828"/>
                        <a:ext cx="9143740" cy="2738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05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8879</TotalTime>
  <Words>712</Words>
  <Application>Microsoft Macintosh PowerPoint</Application>
  <PresentationFormat>On-screen Show (4:3)</PresentationFormat>
  <Paragraphs>99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Newsprint</vt:lpstr>
      <vt:lpstr>Document</vt:lpstr>
      <vt:lpstr>Welcome to Your Child’s  Middle School  English Class</vt:lpstr>
      <vt:lpstr>About Mr. Bono:  </vt:lpstr>
      <vt:lpstr>Class expectations</vt:lpstr>
      <vt:lpstr>MATERIALS NEEDED DAILY – THANK YOU!!!</vt:lpstr>
      <vt:lpstr>GRADE 6 – COURSE OVERVIEW (UNIT 1)</vt:lpstr>
      <vt:lpstr>GRADE 6 – COURSE OVERVIEW (UNIT 2)</vt:lpstr>
      <vt:lpstr>GRADE 6 – COURSE OVERVIEW (UNIT 3)</vt:lpstr>
      <vt:lpstr>GRADE 6 – COURSE OVERVIEW (UNIT 4)</vt:lpstr>
      <vt:lpstr>GRADE 7 – COURSE OVERVIEW (UNIT 1)</vt:lpstr>
      <vt:lpstr>GRADE 7 – COURSE OVERVIEW (UNIT 2)</vt:lpstr>
      <vt:lpstr>GRADE 6 – COURSE OVERVIEW (UNIT 3)</vt:lpstr>
      <vt:lpstr>GRADE 7 – COURSE OVERVIEW (UNIT 4)</vt:lpstr>
      <vt:lpstr>GRADE 8 – COURSE OVERVIEW (UNIT 1)</vt:lpstr>
      <vt:lpstr>GRADE 8 – COURSE OVERVIEW (UNIT 2)</vt:lpstr>
      <vt:lpstr>GRADE 6 – COURSE OVERVIEW (UNIT 3)</vt:lpstr>
      <vt:lpstr>GRADE 8 – COURSE OVERVIEW (UNIT 4)</vt:lpstr>
      <vt:lpstr>GRADE 6 – WRITING AND PORTFOLIOS</vt:lpstr>
      <vt:lpstr>GRADE 7 – WRITING AND PORTFOLIOS</vt:lpstr>
      <vt:lpstr>GRADE 8 – WRITING AND PORTFOLIOS</vt:lpstr>
      <vt:lpstr>Grading Scheme</vt:lpstr>
      <vt:lpstr>MISSING ASSIGNMENTS, TARDIES, AND ABSENCES </vt:lpstr>
      <vt:lpstr>HOMEWORK  EXPECTATIONS</vt:lpstr>
      <vt:lpstr>Routines and Methods</vt:lpstr>
      <vt:lpstr>Assessments</vt:lpstr>
      <vt:lpstr>CHECKING YOUR CHILD’S WORK AND GRADE</vt:lpstr>
      <vt:lpstr>COMMUNICATION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English 6</dc:title>
  <dc:creator>Jason Bono</dc:creator>
  <cp:lastModifiedBy>Jason Bono</cp:lastModifiedBy>
  <cp:revision>32</cp:revision>
  <dcterms:created xsi:type="dcterms:W3CDTF">2015-08-31T16:35:02Z</dcterms:created>
  <dcterms:modified xsi:type="dcterms:W3CDTF">2015-09-17T17:11:48Z</dcterms:modified>
</cp:coreProperties>
</file>